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86" r:id="rId4"/>
    <p:sldId id="287" r:id="rId5"/>
    <p:sldId id="288" r:id="rId6"/>
    <p:sldId id="257" r:id="rId7"/>
    <p:sldId id="289" r:id="rId8"/>
    <p:sldId id="271" r:id="rId9"/>
    <p:sldId id="290" r:id="rId10"/>
    <p:sldId id="291" r:id="rId11"/>
    <p:sldId id="292" r:id="rId12"/>
    <p:sldId id="293" r:id="rId13"/>
    <p:sldId id="294" r:id="rId14"/>
    <p:sldId id="295" r:id="rId15"/>
    <p:sldId id="284" r:id="rId16"/>
    <p:sldId id="285" r:id="rId17"/>
  </p:sldIdLst>
  <p:sldSz cx="9144000" cy="5143500" type="screen16x9"/>
  <p:notesSz cx="6858000" cy="9144000"/>
  <p:embeddedFontLst>
    <p:embeddedFont>
      <p:font typeface="나눔고딕" panose="020D0604000000000000" pitchFamily="50" charset="-127"/>
      <p:regular r:id="rId20"/>
      <p:bold r:id="rId21"/>
    </p:embeddedFont>
    <p:embeddedFont>
      <p:font typeface="나눔고딕 ExtraBold" panose="020D0904000000000000" pitchFamily="50" charset="-127"/>
      <p:bold r:id="rId22"/>
    </p:embeddedFont>
    <p:embeddedFont>
      <p:font typeface="나눔바른고딕" panose="020B0603020101020101" pitchFamily="50" charset="-127"/>
      <p:regular r:id="rId23"/>
      <p:bold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Calibri Light" panose="020F0302020204030204" pitchFamily="34" charset="0"/>
      <p:regular r:id="rId29"/>
      <p:italic r:id="rId30"/>
    </p:embeddedFont>
    <p:embeddedFont>
      <p:font typeface="나눔고딕 Bold" panose="020D0804000000000000" pitchFamily="50" charset="-127"/>
      <p:bold r:id="rId31"/>
    </p:embeddedFont>
  </p:embeddedFontLst>
  <p:defaultTextStyle>
    <a:defPPr>
      <a:defRPr lang="ko-KR"/>
    </a:defPPr>
    <a:lvl1pPr marL="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1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1" userDrawn="1">
          <p15:clr>
            <a:srgbClr val="A4A3A4"/>
          </p15:clr>
        </p15:guide>
        <p15:guide id="2" pos="754" userDrawn="1">
          <p15:clr>
            <a:srgbClr val="A4A3A4"/>
          </p15:clr>
        </p15:guide>
        <p15:guide id="6" pos="624" userDrawn="1">
          <p15:clr>
            <a:srgbClr val="A4A3A4"/>
          </p15:clr>
        </p15:guide>
        <p15:guide id="7" orient="horz" pos="1677" userDrawn="1">
          <p15:clr>
            <a:srgbClr val="A4A3A4"/>
          </p15:clr>
        </p15:guide>
        <p15:guide id="8" orient="horz" pos="571" userDrawn="1">
          <p15:clr>
            <a:srgbClr val="A4A3A4"/>
          </p15:clr>
        </p15:guide>
        <p15:guide id="9" orient="horz" pos="1733" userDrawn="1">
          <p15:clr>
            <a:srgbClr val="A4A3A4"/>
          </p15:clr>
        </p15:guide>
        <p15:guide id="10" orient="horz" pos="2839" userDrawn="1">
          <p15:clr>
            <a:srgbClr val="A4A3A4"/>
          </p15:clr>
        </p15:guide>
        <p15:guide id="11" orient="horz" pos="770" userDrawn="1">
          <p15:clr>
            <a:srgbClr val="A4A3A4"/>
          </p15:clr>
        </p15:guide>
        <p15:guide id="12" pos="47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0BD4"/>
    <a:srgbClr val="ED2029"/>
    <a:srgbClr val="1873FF"/>
    <a:srgbClr val="A19FFF"/>
    <a:srgbClr val="FFFFFF"/>
    <a:srgbClr val="EA1A6E"/>
    <a:srgbClr val="FFEE63"/>
    <a:srgbClr val="E92EFB"/>
    <a:srgbClr val="040257"/>
    <a:srgbClr val="0A56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83" autoAdjust="0"/>
    <p:restoredTop sz="98962" autoAdjust="0"/>
  </p:normalViewPr>
  <p:slideViewPr>
    <p:cSldViewPr showGuides="1">
      <p:cViewPr varScale="1">
        <p:scale>
          <a:sx n="135" d="100"/>
          <a:sy n="135" d="100"/>
        </p:scale>
        <p:origin x="1266" y="114"/>
      </p:cViewPr>
      <p:guideLst>
        <p:guide orient="horz" pos="1081"/>
        <p:guide pos="754"/>
        <p:guide pos="624"/>
        <p:guide orient="horz" pos="1677"/>
        <p:guide orient="horz" pos="571"/>
        <p:guide orient="horz" pos="1733"/>
        <p:guide orient="horz" pos="2839"/>
        <p:guide orient="horz" pos="770"/>
        <p:guide pos="47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 민영" userId="c13ed9b5fecac607" providerId="LiveId" clId="{78855ECE-AC73-437F-92FF-86017ADD6206}"/>
    <pc:docChg chg="modSld">
      <pc:chgData name="김 민영" userId="c13ed9b5fecac607" providerId="LiveId" clId="{78855ECE-AC73-437F-92FF-86017ADD6206}" dt="2023-05-17T06:48:11.656" v="2" actId="1076"/>
      <pc:docMkLst>
        <pc:docMk/>
      </pc:docMkLst>
      <pc:sldChg chg="modSp mod">
        <pc:chgData name="김 민영" userId="c13ed9b5fecac607" providerId="LiveId" clId="{78855ECE-AC73-437F-92FF-86017ADD6206}" dt="2023-05-17T06:48:11.656" v="2" actId="1076"/>
        <pc:sldMkLst>
          <pc:docMk/>
          <pc:sldMk cId="896700016" sldId="256"/>
        </pc:sldMkLst>
        <pc:spChg chg="mod">
          <ac:chgData name="김 민영" userId="c13ed9b5fecac607" providerId="LiveId" clId="{78855ECE-AC73-437F-92FF-86017ADD6206}" dt="2023-05-17T06:48:11.656" v="2" actId="1076"/>
          <ac:spMkLst>
            <pc:docMk/>
            <pc:sldMk cId="896700016" sldId="256"/>
            <ac:spMk id="4" creationId="{218F0F2E-995F-443B-B524-F62A343330D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503116-7D61-4F77-BC35-CB6E5DE0D0C5}" type="datetimeFigureOut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2023-05-17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82E31-508B-41BD-9E3B-CBCBFB46FF24}" type="slidenum">
              <a:rPr lang="ko-KR" altLang="en-US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‹#›</a:t>
            </a:fld>
            <a:endParaRPr lang="ko-KR" altLang="en-US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5422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5F65D6F9-615B-4F04-A107-9378776D0318}" type="datetimeFigureOut">
              <a:rPr lang="ko-KR" altLang="en-US" smtClean="0"/>
              <a:pPr/>
              <a:t>2023-05-17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AFCD2D52-661D-487D-BB56-11325D72C78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13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고딕" panose="020D0604000000000000" pitchFamily="50" charset="-127"/>
        <a:ea typeface="나눔고딕" panose="020D0604000000000000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47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9">
            <a:extLst>
              <a:ext uri="{FF2B5EF4-FFF2-40B4-BE49-F238E27FC236}">
                <a16:creationId xmlns:a16="http://schemas.microsoft.com/office/drawing/2014/main" id="{6E1DE3EB-CC33-E4C7-64E2-96CF96973E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자유형: 도형 1">
            <a:extLst>
              <a:ext uri="{FF2B5EF4-FFF2-40B4-BE49-F238E27FC236}">
                <a16:creationId xmlns:a16="http://schemas.microsoft.com/office/drawing/2014/main" id="{A574F0E1-7843-341B-65DE-2ED8990A03B5}"/>
              </a:ext>
            </a:extLst>
          </p:cNvPr>
          <p:cNvSpPr/>
          <p:nvPr userDrawn="1"/>
        </p:nvSpPr>
        <p:spPr>
          <a:xfrm>
            <a:off x="0" y="238047"/>
            <a:ext cx="3190214" cy="268988"/>
          </a:xfrm>
          <a:custGeom>
            <a:avLst/>
            <a:gdLst>
              <a:gd name="connsiteX0" fmla="*/ 0 w 1750043"/>
              <a:gd name="connsiteY0" fmla="*/ 0 h 209752"/>
              <a:gd name="connsiteX1" fmla="*/ 1750043 w 1750043"/>
              <a:gd name="connsiteY1" fmla="*/ 0 h 209752"/>
              <a:gd name="connsiteX2" fmla="*/ 1639049 w 1750043"/>
              <a:gd name="connsiteY2" fmla="*/ 209752 h 209752"/>
              <a:gd name="connsiteX3" fmla="*/ 0 w 1750043"/>
              <a:gd name="connsiteY3" fmla="*/ 209752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0043" h="209752">
                <a:moveTo>
                  <a:pt x="0" y="0"/>
                </a:moveTo>
                <a:lnTo>
                  <a:pt x="1750043" y="0"/>
                </a:lnTo>
                <a:lnTo>
                  <a:pt x="1639049" y="209752"/>
                </a:lnTo>
                <a:lnTo>
                  <a:pt x="0" y="209752"/>
                </a:lnTo>
                <a:close/>
              </a:path>
            </a:pathLst>
          </a:custGeom>
          <a:solidFill>
            <a:srgbClr val="FFE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FB2DA5-E8F8-2794-8CD4-731BC5ACBD01}"/>
              </a:ext>
            </a:extLst>
          </p:cNvPr>
          <p:cNvSpPr txBox="1"/>
          <p:nvPr userDrawn="1"/>
        </p:nvSpPr>
        <p:spPr>
          <a:xfrm>
            <a:off x="0" y="224696"/>
            <a:ext cx="2971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게임으로 공부하는 즐거운 사회시간 </a:t>
            </a:r>
            <a:r>
              <a:rPr lang="en-US" altLang="ko-KR" sz="1300" dirty="0">
                <a:solidFill>
                  <a:srgbClr val="040257"/>
                </a:solidFill>
                <a:latin typeface="나눔고딕 Bold" pitchFamily="50" charset="-127"/>
                <a:ea typeface="나눔고딕 Bold" pitchFamily="50" charset="-127"/>
              </a:rPr>
              <a:t>(1)</a:t>
            </a:r>
          </a:p>
        </p:txBody>
      </p:sp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BB6FA0BB-A071-3BE5-062C-BD3540862D03}"/>
              </a:ext>
            </a:extLst>
          </p:cNvPr>
          <p:cNvSpPr/>
          <p:nvPr userDrawn="1"/>
        </p:nvSpPr>
        <p:spPr>
          <a:xfrm flipV="1">
            <a:off x="0" y="0"/>
            <a:ext cx="3412092" cy="241756"/>
          </a:xfrm>
          <a:custGeom>
            <a:avLst/>
            <a:gdLst>
              <a:gd name="connsiteX0" fmla="*/ 0 w 1752600"/>
              <a:gd name="connsiteY0" fmla="*/ 188517 h 188517"/>
              <a:gd name="connsiteX1" fmla="*/ 1636323 w 1752600"/>
              <a:gd name="connsiteY1" fmla="*/ 188517 h 188517"/>
              <a:gd name="connsiteX2" fmla="*/ 1752600 w 1752600"/>
              <a:gd name="connsiteY2" fmla="*/ 0 h 188517"/>
              <a:gd name="connsiteX3" fmla="*/ 0 w 1752600"/>
              <a:gd name="connsiteY3" fmla="*/ 0 h 18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2600" h="188517">
                <a:moveTo>
                  <a:pt x="0" y="188517"/>
                </a:moveTo>
                <a:lnTo>
                  <a:pt x="1636323" y="188517"/>
                </a:lnTo>
                <a:lnTo>
                  <a:pt x="1752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992131-1943-045C-C625-9475E1D4FBF4}"/>
              </a:ext>
            </a:extLst>
          </p:cNvPr>
          <p:cNvSpPr txBox="1"/>
          <p:nvPr userDrawn="1"/>
        </p:nvSpPr>
        <p:spPr>
          <a:xfrm>
            <a:off x="0" y="-39839"/>
            <a:ext cx="3048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교육용 </a:t>
            </a:r>
            <a:r>
              <a:rPr lang="ko-KR" altLang="en-US" sz="1300" dirty="0" err="1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게임콘텐츠를</a:t>
            </a:r>
            <a:r>
              <a:rPr lang="ko-KR" altLang="en-US" sz="1300" dirty="0">
                <a:solidFill>
                  <a:srgbClr val="040257"/>
                </a:solidFill>
                <a:latin typeface="나눔고딕 ExtraBold" pitchFamily="50" charset="-127"/>
                <a:ea typeface="나눔고딕 ExtraBold" pitchFamily="50" charset="-127"/>
              </a:rPr>
              <a:t> 활용한 디지털 교육</a:t>
            </a:r>
          </a:p>
        </p:txBody>
      </p:sp>
    </p:spTree>
    <p:extLst>
      <p:ext uri="{BB962C8B-B14F-4D97-AF65-F5344CB8AC3E}">
        <p14:creationId xmlns:p14="http://schemas.microsoft.com/office/powerpoint/2010/main" val="149625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252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66652CF2-1E8F-4648-8875-AEE64BB1BEDA}" type="datetimeFigureOut">
              <a:rPr lang="ko-KR" altLang="en-US" smtClean="0"/>
              <a:pPr/>
              <a:t>2023-05-17</a:t>
            </a:fld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나눔고딕" panose="020D0604000000000000" pitchFamily="50" charset="-127"/>
              </a:defRPr>
            </a:lvl1pPr>
          </a:lstStyle>
          <a:p>
            <a:fld id="{9AF661EE-134E-4481-B414-7FCA6ED266C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26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73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나눔고딕" panose="020D0604000000000000" pitchFamily="50" charset="-127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나눔고딕" panose="020D0604000000000000" pitchFamily="50" charset="-127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18F0F2E-995F-443B-B524-F62A343330D4}"/>
              </a:ext>
            </a:extLst>
          </p:cNvPr>
          <p:cNvSpPr txBox="1"/>
          <p:nvPr/>
        </p:nvSpPr>
        <p:spPr>
          <a:xfrm>
            <a:off x="1917000" y="2976750"/>
            <a:ext cx="5714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0238" indent="-630238"/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03_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사회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_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수호의 백만장자되기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700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0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614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알게 된 내용 공유하기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752547" y="2246376"/>
            <a:ext cx="32344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 latinLnBrk="0"/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게임을 통해 알게 된 내용을 </a:t>
            </a:r>
          </a:p>
          <a:p>
            <a:pPr algn="ctr" latinLnBrk="0"/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 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O, X </a:t>
            </a: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문제로 만들어 친구가 </a:t>
            </a:r>
          </a:p>
          <a:p>
            <a:pPr algn="ctr" latinLnBrk="0"/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  퀴즈를 풀게 해주세요</a:t>
            </a:r>
            <a:r>
              <a:rPr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40EB3822-67C0-24DC-F600-80293EEC2FE9}"/>
              </a:ext>
            </a:extLst>
          </p:cNvPr>
          <p:cNvSpPr/>
          <p:nvPr/>
        </p:nvSpPr>
        <p:spPr>
          <a:xfrm>
            <a:off x="4392000" y="1603609"/>
            <a:ext cx="2745000" cy="3263140"/>
          </a:xfrm>
          <a:custGeom>
            <a:avLst/>
            <a:gdLst>
              <a:gd name="connsiteX0" fmla="*/ 594611 w 2745000"/>
              <a:gd name="connsiteY0" fmla="*/ 642766 h 3263140"/>
              <a:gd name="connsiteX1" fmla="*/ 225000 w 2745000"/>
              <a:gd name="connsiteY1" fmla="*/ 1012377 h 3263140"/>
              <a:gd name="connsiteX2" fmla="*/ 225000 w 2745000"/>
              <a:gd name="connsiteY2" fmla="*/ 2715634 h 3263140"/>
              <a:gd name="connsiteX3" fmla="*/ 594611 w 2745000"/>
              <a:gd name="connsiteY3" fmla="*/ 3085245 h 3263140"/>
              <a:gd name="connsiteX4" fmla="*/ 2073009 w 2745000"/>
              <a:gd name="connsiteY4" fmla="*/ 3085245 h 3263140"/>
              <a:gd name="connsiteX5" fmla="*/ 2442620 w 2745000"/>
              <a:gd name="connsiteY5" fmla="*/ 2715634 h 3263140"/>
              <a:gd name="connsiteX6" fmla="*/ 2442620 w 2745000"/>
              <a:gd name="connsiteY6" fmla="*/ 1012377 h 3263140"/>
              <a:gd name="connsiteX7" fmla="*/ 2073009 w 2745000"/>
              <a:gd name="connsiteY7" fmla="*/ 642766 h 3263140"/>
              <a:gd name="connsiteX8" fmla="*/ 0 w 2745000"/>
              <a:gd name="connsiteY8" fmla="*/ 0 h 3263140"/>
              <a:gd name="connsiteX9" fmla="*/ 2745000 w 2745000"/>
              <a:gd name="connsiteY9" fmla="*/ 0 h 3263140"/>
              <a:gd name="connsiteX10" fmla="*/ 2745000 w 2745000"/>
              <a:gd name="connsiteY10" fmla="*/ 3263140 h 3263140"/>
              <a:gd name="connsiteX11" fmla="*/ 0 w 2745000"/>
              <a:gd name="connsiteY11" fmla="*/ 3263140 h 326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5000" h="3263140">
                <a:moveTo>
                  <a:pt x="594611" y="642766"/>
                </a:moveTo>
                <a:cubicBezTo>
                  <a:pt x="390480" y="642766"/>
                  <a:pt x="225000" y="808246"/>
                  <a:pt x="225000" y="1012377"/>
                </a:cubicBezTo>
                <a:lnTo>
                  <a:pt x="225000" y="2715634"/>
                </a:lnTo>
                <a:cubicBezTo>
                  <a:pt x="225000" y="2919765"/>
                  <a:pt x="390480" y="3085245"/>
                  <a:pt x="594611" y="3085245"/>
                </a:cubicBezTo>
                <a:lnTo>
                  <a:pt x="2073009" y="3085245"/>
                </a:lnTo>
                <a:cubicBezTo>
                  <a:pt x="2277140" y="3085245"/>
                  <a:pt x="2442620" y="2919765"/>
                  <a:pt x="2442620" y="2715634"/>
                </a:cubicBezTo>
                <a:lnTo>
                  <a:pt x="2442620" y="1012377"/>
                </a:lnTo>
                <a:cubicBezTo>
                  <a:pt x="2442620" y="808246"/>
                  <a:pt x="2277140" y="642766"/>
                  <a:pt x="2073009" y="642766"/>
                </a:cubicBezTo>
                <a:close/>
                <a:moveTo>
                  <a:pt x="0" y="0"/>
                </a:moveTo>
                <a:lnTo>
                  <a:pt x="2745000" y="0"/>
                </a:lnTo>
                <a:lnTo>
                  <a:pt x="2745000" y="3263140"/>
                </a:lnTo>
                <a:lnTo>
                  <a:pt x="0" y="3263140"/>
                </a:lnTo>
                <a:close/>
              </a:path>
            </a:pathLst>
          </a:custGeom>
          <a:solidFill>
            <a:srgbClr val="187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9B71D9-FCEB-E732-7FCC-AD21F4FFA2AE}"/>
              </a:ext>
            </a:extLst>
          </p:cNvPr>
          <p:cNvSpPr txBox="1"/>
          <p:nvPr/>
        </p:nvSpPr>
        <p:spPr>
          <a:xfrm>
            <a:off x="4392000" y="1671750"/>
            <a:ext cx="274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오늘</a:t>
            </a:r>
            <a:r>
              <a:rPr lang="ko-KR" altLang="en-US" sz="18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의</a:t>
            </a:r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 퀴즈</a:t>
            </a:r>
          </a:p>
        </p:txBody>
      </p:sp>
    </p:spTree>
    <p:extLst>
      <p:ext uri="{BB962C8B-B14F-4D97-AF65-F5344CB8AC3E}">
        <p14:creationId xmlns:p14="http://schemas.microsoft.com/office/powerpoint/2010/main" val="246967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0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614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알게 된 내용 공유하기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40EB3822-67C0-24DC-F600-80293EEC2FE9}"/>
              </a:ext>
            </a:extLst>
          </p:cNvPr>
          <p:cNvSpPr/>
          <p:nvPr/>
        </p:nvSpPr>
        <p:spPr>
          <a:xfrm>
            <a:off x="3346566" y="1603609"/>
            <a:ext cx="2745000" cy="3263140"/>
          </a:xfrm>
          <a:custGeom>
            <a:avLst/>
            <a:gdLst>
              <a:gd name="connsiteX0" fmla="*/ 594611 w 2745000"/>
              <a:gd name="connsiteY0" fmla="*/ 642766 h 3263140"/>
              <a:gd name="connsiteX1" fmla="*/ 225000 w 2745000"/>
              <a:gd name="connsiteY1" fmla="*/ 1012377 h 3263140"/>
              <a:gd name="connsiteX2" fmla="*/ 225000 w 2745000"/>
              <a:gd name="connsiteY2" fmla="*/ 2715634 h 3263140"/>
              <a:gd name="connsiteX3" fmla="*/ 594611 w 2745000"/>
              <a:gd name="connsiteY3" fmla="*/ 3085245 h 3263140"/>
              <a:gd name="connsiteX4" fmla="*/ 2073009 w 2745000"/>
              <a:gd name="connsiteY4" fmla="*/ 3085245 h 3263140"/>
              <a:gd name="connsiteX5" fmla="*/ 2442620 w 2745000"/>
              <a:gd name="connsiteY5" fmla="*/ 2715634 h 3263140"/>
              <a:gd name="connsiteX6" fmla="*/ 2442620 w 2745000"/>
              <a:gd name="connsiteY6" fmla="*/ 1012377 h 3263140"/>
              <a:gd name="connsiteX7" fmla="*/ 2073009 w 2745000"/>
              <a:gd name="connsiteY7" fmla="*/ 642766 h 3263140"/>
              <a:gd name="connsiteX8" fmla="*/ 0 w 2745000"/>
              <a:gd name="connsiteY8" fmla="*/ 0 h 3263140"/>
              <a:gd name="connsiteX9" fmla="*/ 2745000 w 2745000"/>
              <a:gd name="connsiteY9" fmla="*/ 0 h 3263140"/>
              <a:gd name="connsiteX10" fmla="*/ 2745000 w 2745000"/>
              <a:gd name="connsiteY10" fmla="*/ 3263140 h 3263140"/>
              <a:gd name="connsiteX11" fmla="*/ 0 w 2745000"/>
              <a:gd name="connsiteY11" fmla="*/ 3263140 h 326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5000" h="3263140">
                <a:moveTo>
                  <a:pt x="594611" y="642766"/>
                </a:moveTo>
                <a:cubicBezTo>
                  <a:pt x="390480" y="642766"/>
                  <a:pt x="225000" y="808246"/>
                  <a:pt x="225000" y="1012377"/>
                </a:cubicBezTo>
                <a:lnTo>
                  <a:pt x="225000" y="2715634"/>
                </a:lnTo>
                <a:cubicBezTo>
                  <a:pt x="225000" y="2919765"/>
                  <a:pt x="390480" y="3085245"/>
                  <a:pt x="594611" y="3085245"/>
                </a:cubicBezTo>
                <a:lnTo>
                  <a:pt x="2073009" y="3085245"/>
                </a:lnTo>
                <a:cubicBezTo>
                  <a:pt x="2277140" y="3085245"/>
                  <a:pt x="2442620" y="2919765"/>
                  <a:pt x="2442620" y="2715634"/>
                </a:cubicBezTo>
                <a:lnTo>
                  <a:pt x="2442620" y="1012377"/>
                </a:lnTo>
                <a:cubicBezTo>
                  <a:pt x="2442620" y="808246"/>
                  <a:pt x="2277140" y="642766"/>
                  <a:pt x="2073009" y="642766"/>
                </a:cubicBezTo>
                <a:close/>
                <a:moveTo>
                  <a:pt x="0" y="0"/>
                </a:moveTo>
                <a:lnTo>
                  <a:pt x="2745000" y="0"/>
                </a:lnTo>
                <a:lnTo>
                  <a:pt x="2745000" y="3263140"/>
                </a:lnTo>
                <a:lnTo>
                  <a:pt x="0" y="3263140"/>
                </a:lnTo>
                <a:close/>
              </a:path>
            </a:pathLst>
          </a:custGeom>
          <a:solidFill>
            <a:srgbClr val="187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9A4136-E6D8-98E1-6010-B916721C4214}"/>
              </a:ext>
            </a:extLst>
          </p:cNvPr>
          <p:cNvSpPr txBox="1"/>
          <p:nvPr/>
        </p:nvSpPr>
        <p:spPr>
          <a:xfrm>
            <a:off x="3571653" y="2369084"/>
            <a:ext cx="22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ko-KR" sz="2400" dirty="0">
                <a:solidFill>
                  <a:srgbClr val="440BD4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Q. </a:t>
            </a:r>
            <a:r>
              <a: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용인은 경기도에 속해 있다</a:t>
            </a:r>
            <a: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endParaRPr lang="ko-KR" altLang="en-US" sz="1600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F2D069-8B22-C708-7FDD-0E4A5638F0B2}"/>
              </a:ext>
            </a:extLst>
          </p:cNvPr>
          <p:cNvSpPr txBox="1"/>
          <p:nvPr/>
        </p:nvSpPr>
        <p:spPr>
          <a:xfrm>
            <a:off x="3571653" y="3388664"/>
            <a:ext cx="117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ko-KR" sz="48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O</a:t>
            </a:r>
            <a:endParaRPr lang="ko-KR" altLang="en-US" sz="4800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2AC23C-6D38-A762-8AE8-57F5C57C2C11}"/>
              </a:ext>
            </a:extLst>
          </p:cNvPr>
          <p:cNvSpPr txBox="1"/>
          <p:nvPr/>
        </p:nvSpPr>
        <p:spPr>
          <a:xfrm>
            <a:off x="4741653" y="3388664"/>
            <a:ext cx="103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ko-KR" sz="48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X</a:t>
            </a:r>
            <a:endParaRPr lang="ko-KR" altLang="en-US" sz="4800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8DE9ED-530A-ADBA-0B1E-E5DDBED16A55}"/>
              </a:ext>
            </a:extLst>
          </p:cNvPr>
          <p:cNvSpPr txBox="1"/>
          <p:nvPr/>
        </p:nvSpPr>
        <p:spPr>
          <a:xfrm>
            <a:off x="3346566" y="1690017"/>
            <a:ext cx="274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오늘</a:t>
            </a:r>
            <a:r>
              <a:rPr lang="ko-KR" altLang="en-US" sz="18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의</a:t>
            </a:r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 퀴즈</a:t>
            </a:r>
          </a:p>
        </p:txBody>
      </p:sp>
    </p:spTree>
    <p:extLst>
      <p:ext uri="{BB962C8B-B14F-4D97-AF65-F5344CB8AC3E}">
        <p14:creationId xmlns:p14="http://schemas.microsoft.com/office/powerpoint/2010/main" val="2301427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0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614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알게 된 내용 공유하기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40EB3822-67C0-24DC-F600-80293EEC2FE9}"/>
              </a:ext>
            </a:extLst>
          </p:cNvPr>
          <p:cNvSpPr/>
          <p:nvPr/>
        </p:nvSpPr>
        <p:spPr>
          <a:xfrm>
            <a:off x="3346653" y="1603609"/>
            <a:ext cx="2745000" cy="3263140"/>
          </a:xfrm>
          <a:custGeom>
            <a:avLst/>
            <a:gdLst>
              <a:gd name="connsiteX0" fmla="*/ 594611 w 2745000"/>
              <a:gd name="connsiteY0" fmla="*/ 642766 h 3263140"/>
              <a:gd name="connsiteX1" fmla="*/ 225000 w 2745000"/>
              <a:gd name="connsiteY1" fmla="*/ 1012377 h 3263140"/>
              <a:gd name="connsiteX2" fmla="*/ 225000 w 2745000"/>
              <a:gd name="connsiteY2" fmla="*/ 2715634 h 3263140"/>
              <a:gd name="connsiteX3" fmla="*/ 594611 w 2745000"/>
              <a:gd name="connsiteY3" fmla="*/ 3085245 h 3263140"/>
              <a:gd name="connsiteX4" fmla="*/ 2073009 w 2745000"/>
              <a:gd name="connsiteY4" fmla="*/ 3085245 h 3263140"/>
              <a:gd name="connsiteX5" fmla="*/ 2442620 w 2745000"/>
              <a:gd name="connsiteY5" fmla="*/ 2715634 h 3263140"/>
              <a:gd name="connsiteX6" fmla="*/ 2442620 w 2745000"/>
              <a:gd name="connsiteY6" fmla="*/ 1012377 h 3263140"/>
              <a:gd name="connsiteX7" fmla="*/ 2073009 w 2745000"/>
              <a:gd name="connsiteY7" fmla="*/ 642766 h 3263140"/>
              <a:gd name="connsiteX8" fmla="*/ 0 w 2745000"/>
              <a:gd name="connsiteY8" fmla="*/ 0 h 3263140"/>
              <a:gd name="connsiteX9" fmla="*/ 2745000 w 2745000"/>
              <a:gd name="connsiteY9" fmla="*/ 0 h 3263140"/>
              <a:gd name="connsiteX10" fmla="*/ 2745000 w 2745000"/>
              <a:gd name="connsiteY10" fmla="*/ 3263140 h 3263140"/>
              <a:gd name="connsiteX11" fmla="*/ 0 w 2745000"/>
              <a:gd name="connsiteY11" fmla="*/ 3263140 h 326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5000" h="3263140">
                <a:moveTo>
                  <a:pt x="594611" y="642766"/>
                </a:moveTo>
                <a:cubicBezTo>
                  <a:pt x="390480" y="642766"/>
                  <a:pt x="225000" y="808246"/>
                  <a:pt x="225000" y="1012377"/>
                </a:cubicBezTo>
                <a:lnTo>
                  <a:pt x="225000" y="2715634"/>
                </a:lnTo>
                <a:cubicBezTo>
                  <a:pt x="225000" y="2919765"/>
                  <a:pt x="390480" y="3085245"/>
                  <a:pt x="594611" y="3085245"/>
                </a:cubicBezTo>
                <a:lnTo>
                  <a:pt x="2073009" y="3085245"/>
                </a:lnTo>
                <a:cubicBezTo>
                  <a:pt x="2277140" y="3085245"/>
                  <a:pt x="2442620" y="2919765"/>
                  <a:pt x="2442620" y="2715634"/>
                </a:cubicBezTo>
                <a:lnTo>
                  <a:pt x="2442620" y="1012377"/>
                </a:lnTo>
                <a:cubicBezTo>
                  <a:pt x="2442620" y="808246"/>
                  <a:pt x="2277140" y="642766"/>
                  <a:pt x="2073009" y="642766"/>
                </a:cubicBezTo>
                <a:close/>
                <a:moveTo>
                  <a:pt x="0" y="0"/>
                </a:moveTo>
                <a:lnTo>
                  <a:pt x="2745000" y="0"/>
                </a:lnTo>
                <a:lnTo>
                  <a:pt x="2745000" y="3263140"/>
                </a:lnTo>
                <a:lnTo>
                  <a:pt x="0" y="3263140"/>
                </a:lnTo>
                <a:close/>
              </a:path>
            </a:pathLst>
          </a:custGeom>
          <a:solidFill>
            <a:srgbClr val="187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9A4136-E6D8-98E1-6010-B916721C4214}"/>
              </a:ext>
            </a:extLst>
          </p:cNvPr>
          <p:cNvSpPr txBox="1"/>
          <p:nvPr/>
        </p:nvSpPr>
        <p:spPr>
          <a:xfrm>
            <a:off x="3571653" y="2369084"/>
            <a:ext cx="22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ko-KR" sz="2400" dirty="0">
                <a:solidFill>
                  <a:srgbClr val="440BD4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Q. </a:t>
            </a:r>
            <a:r>
              <a:rPr lang="ko-KR" altLang="en-US" sz="16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용인은 경기도에 속해 있다</a:t>
            </a:r>
            <a:r>
              <a:rPr lang="en-US" altLang="ko-KR" sz="16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endParaRPr lang="ko-KR" altLang="en-US" sz="1600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F2D069-8B22-C708-7FDD-0E4A5638F0B2}"/>
              </a:ext>
            </a:extLst>
          </p:cNvPr>
          <p:cNvSpPr txBox="1"/>
          <p:nvPr/>
        </p:nvSpPr>
        <p:spPr>
          <a:xfrm>
            <a:off x="3571652" y="3388664"/>
            <a:ext cx="2204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ko-KR" sz="4800" dirty="0">
                <a:solidFill>
                  <a:srgbClr val="FF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O</a:t>
            </a:r>
            <a:endParaRPr lang="ko-KR" altLang="en-US" sz="4800" dirty="0">
              <a:solidFill>
                <a:srgbClr val="FF0000"/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3E6470-1145-19C5-06C2-2078E5CAF393}"/>
              </a:ext>
            </a:extLst>
          </p:cNvPr>
          <p:cNvSpPr txBox="1"/>
          <p:nvPr/>
        </p:nvSpPr>
        <p:spPr>
          <a:xfrm>
            <a:off x="3346566" y="1690017"/>
            <a:ext cx="274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오늘</a:t>
            </a:r>
            <a:r>
              <a:rPr lang="ko-KR" altLang="en-US" sz="18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의</a:t>
            </a:r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 퀴즈</a:t>
            </a:r>
          </a:p>
        </p:txBody>
      </p:sp>
    </p:spTree>
    <p:extLst>
      <p:ext uri="{BB962C8B-B14F-4D97-AF65-F5344CB8AC3E}">
        <p14:creationId xmlns:p14="http://schemas.microsoft.com/office/powerpoint/2010/main" val="1081188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0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614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알게 된 내용 공유하기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40EB3822-67C0-24DC-F600-80293EEC2FE9}"/>
              </a:ext>
            </a:extLst>
          </p:cNvPr>
          <p:cNvSpPr/>
          <p:nvPr/>
        </p:nvSpPr>
        <p:spPr>
          <a:xfrm>
            <a:off x="3346653" y="1603609"/>
            <a:ext cx="2745000" cy="3263140"/>
          </a:xfrm>
          <a:custGeom>
            <a:avLst/>
            <a:gdLst>
              <a:gd name="connsiteX0" fmla="*/ 594611 w 2745000"/>
              <a:gd name="connsiteY0" fmla="*/ 642766 h 3263140"/>
              <a:gd name="connsiteX1" fmla="*/ 225000 w 2745000"/>
              <a:gd name="connsiteY1" fmla="*/ 1012377 h 3263140"/>
              <a:gd name="connsiteX2" fmla="*/ 225000 w 2745000"/>
              <a:gd name="connsiteY2" fmla="*/ 2715634 h 3263140"/>
              <a:gd name="connsiteX3" fmla="*/ 594611 w 2745000"/>
              <a:gd name="connsiteY3" fmla="*/ 3085245 h 3263140"/>
              <a:gd name="connsiteX4" fmla="*/ 2073009 w 2745000"/>
              <a:gd name="connsiteY4" fmla="*/ 3085245 h 3263140"/>
              <a:gd name="connsiteX5" fmla="*/ 2442620 w 2745000"/>
              <a:gd name="connsiteY5" fmla="*/ 2715634 h 3263140"/>
              <a:gd name="connsiteX6" fmla="*/ 2442620 w 2745000"/>
              <a:gd name="connsiteY6" fmla="*/ 1012377 h 3263140"/>
              <a:gd name="connsiteX7" fmla="*/ 2073009 w 2745000"/>
              <a:gd name="connsiteY7" fmla="*/ 642766 h 3263140"/>
              <a:gd name="connsiteX8" fmla="*/ 0 w 2745000"/>
              <a:gd name="connsiteY8" fmla="*/ 0 h 3263140"/>
              <a:gd name="connsiteX9" fmla="*/ 2745000 w 2745000"/>
              <a:gd name="connsiteY9" fmla="*/ 0 h 3263140"/>
              <a:gd name="connsiteX10" fmla="*/ 2745000 w 2745000"/>
              <a:gd name="connsiteY10" fmla="*/ 3263140 h 3263140"/>
              <a:gd name="connsiteX11" fmla="*/ 0 w 2745000"/>
              <a:gd name="connsiteY11" fmla="*/ 3263140 h 326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5000" h="3263140">
                <a:moveTo>
                  <a:pt x="594611" y="642766"/>
                </a:moveTo>
                <a:cubicBezTo>
                  <a:pt x="390480" y="642766"/>
                  <a:pt x="225000" y="808246"/>
                  <a:pt x="225000" y="1012377"/>
                </a:cubicBezTo>
                <a:lnTo>
                  <a:pt x="225000" y="2715634"/>
                </a:lnTo>
                <a:cubicBezTo>
                  <a:pt x="225000" y="2919765"/>
                  <a:pt x="390480" y="3085245"/>
                  <a:pt x="594611" y="3085245"/>
                </a:cubicBezTo>
                <a:lnTo>
                  <a:pt x="2073009" y="3085245"/>
                </a:lnTo>
                <a:cubicBezTo>
                  <a:pt x="2277140" y="3085245"/>
                  <a:pt x="2442620" y="2919765"/>
                  <a:pt x="2442620" y="2715634"/>
                </a:cubicBezTo>
                <a:lnTo>
                  <a:pt x="2442620" y="1012377"/>
                </a:lnTo>
                <a:cubicBezTo>
                  <a:pt x="2442620" y="808246"/>
                  <a:pt x="2277140" y="642766"/>
                  <a:pt x="2073009" y="642766"/>
                </a:cubicBezTo>
                <a:close/>
                <a:moveTo>
                  <a:pt x="0" y="0"/>
                </a:moveTo>
                <a:lnTo>
                  <a:pt x="2745000" y="0"/>
                </a:lnTo>
                <a:lnTo>
                  <a:pt x="2745000" y="3263140"/>
                </a:lnTo>
                <a:lnTo>
                  <a:pt x="0" y="3263140"/>
                </a:lnTo>
                <a:close/>
              </a:path>
            </a:pathLst>
          </a:custGeom>
          <a:solidFill>
            <a:srgbClr val="187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9A4136-E6D8-98E1-6010-B916721C4214}"/>
              </a:ext>
            </a:extLst>
          </p:cNvPr>
          <p:cNvSpPr txBox="1"/>
          <p:nvPr/>
        </p:nvSpPr>
        <p:spPr>
          <a:xfrm>
            <a:off x="3571653" y="2369084"/>
            <a:ext cx="22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latinLnBrk="0">
              <a:defRPr/>
            </a:pPr>
            <a:r>
              <a:rPr lang="en-US" altLang="ko-KR" sz="2400" dirty="0">
                <a:solidFill>
                  <a:srgbClr val="440BD4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Q. </a:t>
            </a: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춘천에 흐르는 대표적인 강으로 낙동강이 있다</a:t>
            </a:r>
            <a:r>
              <a:rPr lang="en-US" altLang="ko-KR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endParaRPr lang="ko-KR" altLang="en-US" sz="1600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F2D069-8B22-C708-7FDD-0E4A5638F0B2}"/>
              </a:ext>
            </a:extLst>
          </p:cNvPr>
          <p:cNvSpPr txBox="1"/>
          <p:nvPr/>
        </p:nvSpPr>
        <p:spPr>
          <a:xfrm>
            <a:off x="3571653" y="3388664"/>
            <a:ext cx="117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ko-KR" sz="48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O</a:t>
            </a:r>
            <a:endParaRPr lang="ko-KR" altLang="en-US" sz="4800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2AC23C-6D38-A762-8AE8-57F5C57C2C11}"/>
              </a:ext>
            </a:extLst>
          </p:cNvPr>
          <p:cNvSpPr txBox="1"/>
          <p:nvPr/>
        </p:nvSpPr>
        <p:spPr>
          <a:xfrm>
            <a:off x="4741653" y="3388664"/>
            <a:ext cx="103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ko-KR" sz="4800" dirty="0">
                <a:latin typeface="나눔고딕 Bold" panose="020D0804000000000000" pitchFamily="50" charset="-127"/>
                <a:ea typeface="나눔고딕 Bold" panose="020D0804000000000000" pitchFamily="50" charset="-127"/>
              </a:rPr>
              <a:t>X</a:t>
            </a:r>
            <a:endParaRPr lang="ko-KR" altLang="en-US" sz="4800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E8612A-F249-82EF-072F-546BDDE3B8B0}"/>
              </a:ext>
            </a:extLst>
          </p:cNvPr>
          <p:cNvSpPr txBox="1"/>
          <p:nvPr/>
        </p:nvSpPr>
        <p:spPr>
          <a:xfrm>
            <a:off x="3346566" y="1690017"/>
            <a:ext cx="274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오늘</a:t>
            </a:r>
            <a:r>
              <a:rPr lang="ko-KR" altLang="en-US" sz="18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의</a:t>
            </a:r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 퀴즈</a:t>
            </a:r>
          </a:p>
        </p:txBody>
      </p:sp>
    </p:spTree>
    <p:extLst>
      <p:ext uri="{BB962C8B-B14F-4D97-AF65-F5344CB8AC3E}">
        <p14:creationId xmlns:p14="http://schemas.microsoft.com/office/powerpoint/2010/main" val="3846751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6507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6140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통해 알게 된 내용 공유하기</a:t>
            </a:r>
          </a:p>
        </p:txBody>
      </p:sp>
      <p:sp>
        <p:nvSpPr>
          <p:cNvPr id="10" name="자유형: 도형 9">
            <a:extLst>
              <a:ext uri="{FF2B5EF4-FFF2-40B4-BE49-F238E27FC236}">
                <a16:creationId xmlns:a16="http://schemas.microsoft.com/office/drawing/2014/main" id="{40EB3822-67C0-24DC-F600-80293EEC2FE9}"/>
              </a:ext>
            </a:extLst>
          </p:cNvPr>
          <p:cNvSpPr/>
          <p:nvPr/>
        </p:nvSpPr>
        <p:spPr>
          <a:xfrm>
            <a:off x="3346653" y="1603609"/>
            <a:ext cx="2745000" cy="3263140"/>
          </a:xfrm>
          <a:custGeom>
            <a:avLst/>
            <a:gdLst>
              <a:gd name="connsiteX0" fmla="*/ 594611 w 2745000"/>
              <a:gd name="connsiteY0" fmla="*/ 642766 h 3263140"/>
              <a:gd name="connsiteX1" fmla="*/ 225000 w 2745000"/>
              <a:gd name="connsiteY1" fmla="*/ 1012377 h 3263140"/>
              <a:gd name="connsiteX2" fmla="*/ 225000 w 2745000"/>
              <a:gd name="connsiteY2" fmla="*/ 2715634 h 3263140"/>
              <a:gd name="connsiteX3" fmla="*/ 594611 w 2745000"/>
              <a:gd name="connsiteY3" fmla="*/ 3085245 h 3263140"/>
              <a:gd name="connsiteX4" fmla="*/ 2073009 w 2745000"/>
              <a:gd name="connsiteY4" fmla="*/ 3085245 h 3263140"/>
              <a:gd name="connsiteX5" fmla="*/ 2442620 w 2745000"/>
              <a:gd name="connsiteY5" fmla="*/ 2715634 h 3263140"/>
              <a:gd name="connsiteX6" fmla="*/ 2442620 w 2745000"/>
              <a:gd name="connsiteY6" fmla="*/ 1012377 h 3263140"/>
              <a:gd name="connsiteX7" fmla="*/ 2073009 w 2745000"/>
              <a:gd name="connsiteY7" fmla="*/ 642766 h 3263140"/>
              <a:gd name="connsiteX8" fmla="*/ 0 w 2745000"/>
              <a:gd name="connsiteY8" fmla="*/ 0 h 3263140"/>
              <a:gd name="connsiteX9" fmla="*/ 2745000 w 2745000"/>
              <a:gd name="connsiteY9" fmla="*/ 0 h 3263140"/>
              <a:gd name="connsiteX10" fmla="*/ 2745000 w 2745000"/>
              <a:gd name="connsiteY10" fmla="*/ 3263140 h 3263140"/>
              <a:gd name="connsiteX11" fmla="*/ 0 w 2745000"/>
              <a:gd name="connsiteY11" fmla="*/ 3263140 h 326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745000" h="3263140">
                <a:moveTo>
                  <a:pt x="594611" y="642766"/>
                </a:moveTo>
                <a:cubicBezTo>
                  <a:pt x="390480" y="642766"/>
                  <a:pt x="225000" y="808246"/>
                  <a:pt x="225000" y="1012377"/>
                </a:cubicBezTo>
                <a:lnTo>
                  <a:pt x="225000" y="2715634"/>
                </a:lnTo>
                <a:cubicBezTo>
                  <a:pt x="225000" y="2919765"/>
                  <a:pt x="390480" y="3085245"/>
                  <a:pt x="594611" y="3085245"/>
                </a:cubicBezTo>
                <a:lnTo>
                  <a:pt x="2073009" y="3085245"/>
                </a:lnTo>
                <a:cubicBezTo>
                  <a:pt x="2277140" y="3085245"/>
                  <a:pt x="2442620" y="2919765"/>
                  <a:pt x="2442620" y="2715634"/>
                </a:cubicBezTo>
                <a:lnTo>
                  <a:pt x="2442620" y="1012377"/>
                </a:lnTo>
                <a:cubicBezTo>
                  <a:pt x="2442620" y="808246"/>
                  <a:pt x="2277140" y="642766"/>
                  <a:pt x="2073009" y="642766"/>
                </a:cubicBezTo>
                <a:close/>
                <a:moveTo>
                  <a:pt x="0" y="0"/>
                </a:moveTo>
                <a:lnTo>
                  <a:pt x="2745000" y="0"/>
                </a:lnTo>
                <a:lnTo>
                  <a:pt x="2745000" y="3263140"/>
                </a:lnTo>
                <a:lnTo>
                  <a:pt x="0" y="3263140"/>
                </a:lnTo>
                <a:close/>
              </a:path>
            </a:pathLst>
          </a:custGeom>
          <a:solidFill>
            <a:srgbClr val="187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9A4136-E6D8-98E1-6010-B916721C4214}"/>
              </a:ext>
            </a:extLst>
          </p:cNvPr>
          <p:cNvSpPr txBox="1"/>
          <p:nvPr/>
        </p:nvSpPr>
        <p:spPr>
          <a:xfrm>
            <a:off x="3571653" y="2369084"/>
            <a:ext cx="22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latinLnBrk="0">
              <a:defRPr/>
            </a:pPr>
            <a:r>
              <a:rPr lang="en-US" altLang="ko-KR" sz="2400" dirty="0">
                <a:solidFill>
                  <a:srgbClr val="440BD4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Q. </a:t>
            </a:r>
            <a:r>
              <a:rPr lang="ko-KR" altLang="en-US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춘천에 흐르는 대표적인 강으로 낙동강이 있다</a:t>
            </a:r>
            <a:r>
              <a:rPr lang="en-US" altLang="ko-KR" sz="1600" dirty="0">
                <a:solidFill>
                  <a:schemeClr val="tx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.</a:t>
            </a:r>
            <a:endParaRPr lang="ko-KR" altLang="en-US" sz="1600" dirty="0"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F2D069-8B22-C708-7FDD-0E4A5638F0B2}"/>
              </a:ext>
            </a:extLst>
          </p:cNvPr>
          <p:cNvSpPr txBox="1"/>
          <p:nvPr/>
        </p:nvSpPr>
        <p:spPr>
          <a:xfrm>
            <a:off x="3571652" y="3388664"/>
            <a:ext cx="2204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ko-KR" sz="4800" dirty="0">
                <a:solidFill>
                  <a:srgbClr val="FF000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X</a:t>
            </a:r>
            <a:endParaRPr lang="ko-KR" altLang="en-US" sz="4800" dirty="0">
              <a:solidFill>
                <a:srgbClr val="FF0000"/>
              </a:solidFill>
              <a:latin typeface="나눔고딕 Bold" panose="020D0804000000000000" pitchFamily="50" charset="-127"/>
              <a:ea typeface="나눔고딕 Bold" panose="020D0804000000000000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49C1B8-BBED-6702-6E5F-CE7FB82AE356}"/>
              </a:ext>
            </a:extLst>
          </p:cNvPr>
          <p:cNvSpPr txBox="1"/>
          <p:nvPr/>
        </p:nvSpPr>
        <p:spPr>
          <a:xfrm>
            <a:off x="3346566" y="1690017"/>
            <a:ext cx="274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오늘</a:t>
            </a:r>
            <a:r>
              <a:rPr lang="ko-KR" altLang="en-US" sz="18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의</a:t>
            </a:r>
            <a:r>
              <a:rPr lang="ko-KR" altLang="en-US" sz="3200" dirty="0">
                <a:solidFill>
                  <a:schemeClr val="bg1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</a:rPr>
              <a:t> 퀴즈</a:t>
            </a:r>
          </a:p>
        </p:txBody>
      </p:sp>
    </p:spTree>
    <p:extLst>
      <p:ext uri="{BB962C8B-B14F-4D97-AF65-F5344CB8AC3E}">
        <p14:creationId xmlns:p14="http://schemas.microsoft.com/office/powerpoint/2010/main" val="3139110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 정리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7F6525-321E-191D-D0DA-25F47CD598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69"/>
          <a:stretch/>
        </p:blipFill>
        <p:spPr bwMode="auto">
          <a:xfrm>
            <a:off x="1135342" y="3084560"/>
            <a:ext cx="6391275" cy="205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1062CD-B09C-32EE-60F9-E0A1F896958D}"/>
              </a:ext>
            </a:extLst>
          </p:cNvPr>
          <p:cNvSpPr txBox="1"/>
          <p:nvPr/>
        </p:nvSpPr>
        <p:spPr>
          <a:xfrm>
            <a:off x="276306" y="1412610"/>
            <a:ext cx="7400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KoPubWorld돋움체 Bold" panose="00000800000000000000" pitchFamily="2" charset="-127"/>
              </a:rPr>
              <a:t> 게임을 활용해 우리나라의 여러 도시와 관련된 문제를 </a:t>
            </a:r>
            <a:b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KoPubWorld돋움체 Bold" panose="00000800000000000000" pitchFamily="2" charset="-127"/>
              </a:rPr>
            </a:b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KoPubWorld돋움체 Bold" panose="00000800000000000000" pitchFamily="2" charset="-127"/>
              </a:rPr>
              <a:t> 해결해본 소감 이야기하기 </a:t>
            </a:r>
          </a:p>
        </p:txBody>
      </p:sp>
    </p:spTree>
    <p:extLst>
      <p:ext uri="{BB962C8B-B14F-4D97-AF65-F5344CB8AC3E}">
        <p14:creationId xmlns:p14="http://schemas.microsoft.com/office/powerpoint/2010/main" val="4284501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9ACA9A1-871C-11F4-BAF3-5B968A9AB6FD}"/>
              </a:ext>
            </a:extLst>
          </p:cNvPr>
          <p:cNvSpPr txBox="1"/>
          <p:nvPr/>
        </p:nvSpPr>
        <p:spPr>
          <a:xfrm>
            <a:off x="276306" y="1412610"/>
            <a:ext cx="7400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marL="342900" indent="-34290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KoPubWorld돋움체 Bold" panose="00000800000000000000" pitchFamily="2" charset="-127"/>
              </a:rPr>
              <a:t>인권 존중과 정의로운 사회 단원에서 학습할 내용 예상해보기</a:t>
            </a:r>
          </a:p>
        </p:txBody>
      </p:sp>
      <p:sp>
        <p:nvSpPr>
          <p:cNvPr id="9" name="자유형: 도형 8">
            <a:extLst>
              <a:ext uri="{FF2B5EF4-FFF2-40B4-BE49-F238E27FC236}">
                <a16:creationId xmlns:a16="http://schemas.microsoft.com/office/drawing/2014/main" id="{A73ABA45-47F7-A99D-5402-56715F42B06C}"/>
              </a:ext>
            </a:extLst>
          </p:cNvPr>
          <p:cNvSpPr/>
          <p:nvPr/>
        </p:nvSpPr>
        <p:spPr>
          <a:xfrm flipV="1">
            <a:off x="0" y="1142798"/>
            <a:ext cx="5716407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59E63-6450-C91C-D4BE-2E954688E873}"/>
              </a:ext>
            </a:extLst>
          </p:cNvPr>
          <p:cNvSpPr txBox="1"/>
          <p:nvPr/>
        </p:nvSpPr>
        <p:spPr>
          <a:xfrm>
            <a:off x="276306" y="852101"/>
            <a:ext cx="5440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차시</a:t>
            </a:r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 예고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D8B9908-7432-D087-FEF8-4B4B6E59B6F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1853" y="1759089"/>
            <a:ext cx="4580292" cy="351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40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394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366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여기는 어디일까요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773F897-16D7-F4FF-2B1E-9095B5D2D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799" y="1594492"/>
            <a:ext cx="4731421" cy="3152309"/>
          </a:xfrm>
          <a:custGeom>
            <a:avLst/>
            <a:gdLst>
              <a:gd name="connsiteX0" fmla="*/ 577935 w 5204563"/>
              <a:gd name="connsiteY0" fmla="*/ 0 h 3467540"/>
              <a:gd name="connsiteX1" fmla="*/ 4626628 w 5204563"/>
              <a:gd name="connsiteY1" fmla="*/ 0 h 3467540"/>
              <a:gd name="connsiteX2" fmla="*/ 5204563 w 5204563"/>
              <a:gd name="connsiteY2" fmla="*/ 577935 h 3467540"/>
              <a:gd name="connsiteX3" fmla="*/ 5204563 w 5204563"/>
              <a:gd name="connsiteY3" fmla="*/ 2889605 h 3467540"/>
              <a:gd name="connsiteX4" fmla="*/ 4626628 w 5204563"/>
              <a:gd name="connsiteY4" fmla="*/ 3467540 h 3467540"/>
              <a:gd name="connsiteX5" fmla="*/ 577935 w 5204563"/>
              <a:gd name="connsiteY5" fmla="*/ 3467540 h 3467540"/>
              <a:gd name="connsiteX6" fmla="*/ 0 w 5204563"/>
              <a:gd name="connsiteY6" fmla="*/ 2889605 h 3467540"/>
              <a:gd name="connsiteX7" fmla="*/ 0 w 5204563"/>
              <a:gd name="connsiteY7" fmla="*/ 577935 h 3467540"/>
              <a:gd name="connsiteX8" fmla="*/ 577935 w 5204563"/>
              <a:gd name="connsiteY8" fmla="*/ 0 h 346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4563" h="3467540">
                <a:moveTo>
                  <a:pt x="577935" y="0"/>
                </a:moveTo>
                <a:lnTo>
                  <a:pt x="4626628" y="0"/>
                </a:lnTo>
                <a:cubicBezTo>
                  <a:pt x="4945813" y="0"/>
                  <a:pt x="5204563" y="258750"/>
                  <a:pt x="5204563" y="577935"/>
                </a:cubicBezTo>
                <a:lnTo>
                  <a:pt x="5204563" y="2889605"/>
                </a:lnTo>
                <a:cubicBezTo>
                  <a:pt x="5204563" y="3208790"/>
                  <a:pt x="4945813" y="3467540"/>
                  <a:pt x="4626628" y="3467540"/>
                </a:cubicBezTo>
                <a:lnTo>
                  <a:pt x="577935" y="3467540"/>
                </a:lnTo>
                <a:cubicBezTo>
                  <a:pt x="258750" y="3467540"/>
                  <a:pt x="0" y="3208790"/>
                  <a:pt x="0" y="2889605"/>
                </a:cubicBezTo>
                <a:lnTo>
                  <a:pt x="0" y="577935"/>
                </a:lnTo>
                <a:cubicBezTo>
                  <a:pt x="0" y="258750"/>
                  <a:pt x="258750" y="0"/>
                  <a:pt x="577935" y="0"/>
                </a:cubicBezTo>
                <a:close/>
              </a:path>
            </a:pathLst>
          </a:custGeom>
          <a:noFill/>
          <a:ln w="76200">
            <a:solidFill>
              <a:srgbClr val="A19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137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394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773F897-16D7-F4FF-2B1E-9095B5D2D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799" y="1594492"/>
            <a:ext cx="4731421" cy="3152309"/>
          </a:xfrm>
          <a:custGeom>
            <a:avLst/>
            <a:gdLst>
              <a:gd name="connsiteX0" fmla="*/ 577935 w 5204563"/>
              <a:gd name="connsiteY0" fmla="*/ 0 h 3467540"/>
              <a:gd name="connsiteX1" fmla="*/ 4626628 w 5204563"/>
              <a:gd name="connsiteY1" fmla="*/ 0 h 3467540"/>
              <a:gd name="connsiteX2" fmla="*/ 5204563 w 5204563"/>
              <a:gd name="connsiteY2" fmla="*/ 577935 h 3467540"/>
              <a:gd name="connsiteX3" fmla="*/ 5204563 w 5204563"/>
              <a:gd name="connsiteY3" fmla="*/ 2889605 h 3467540"/>
              <a:gd name="connsiteX4" fmla="*/ 4626628 w 5204563"/>
              <a:gd name="connsiteY4" fmla="*/ 3467540 h 3467540"/>
              <a:gd name="connsiteX5" fmla="*/ 577935 w 5204563"/>
              <a:gd name="connsiteY5" fmla="*/ 3467540 h 3467540"/>
              <a:gd name="connsiteX6" fmla="*/ 0 w 5204563"/>
              <a:gd name="connsiteY6" fmla="*/ 2889605 h 3467540"/>
              <a:gd name="connsiteX7" fmla="*/ 0 w 5204563"/>
              <a:gd name="connsiteY7" fmla="*/ 577935 h 3467540"/>
              <a:gd name="connsiteX8" fmla="*/ 577935 w 5204563"/>
              <a:gd name="connsiteY8" fmla="*/ 0 h 346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4563" h="3467540">
                <a:moveTo>
                  <a:pt x="577935" y="0"/>
                </a:moveTo>
                <a:lnTo>
                  <a:pt x="4626628" y="0"/>
                </a:lnTo>
                <a:cubicBezTo>
                  <a:pt x="4945813" y="0"/>
                  <a:pt x="5204563" y="258750"/>
                  <a:pt x="5204563" y="577935"/>
                </a:cubicBezTo>
                <a:lnTo>
                  <a:pt x="5204563" y="2889605"/>
                </a:lnTo>
                <a:cubicBezTo>
                  <a:pt x="5204563" y="3208790"/>
                  <a:pt x="4945813" y="3467540"/>
                  <a:pt x="4626628" y="3467540"/>
                </a:cubicBezTo>
                <a:lnTo>
                  <a:pt x="577935" y="3467540"/>
                </a:lnTo>
                <a:cubicBezTo>
                  <a:pt x="258750" y="3467540"/>
                  <a:pt x="0" y="3208790"/>
                  <a:pt x="0" y="2889605"/>
                </a:cubicBezTo>
                <a:lnTo>
                  <a:pt x="0" y="577935"/>
                </a:lnTo>
                <a:cubicBezTo>
                  <a:pt x="0" y="258750"/>
                  <a:pt x="258750" y="0"/>
                  <a:pt x="577935" y="0"/>
                </a:cubicBezTo>
                <a:close/>
              </a:path>
            </a:pathLst>
          </a:custGeom>
          <a:noFill/>
          <a:ln w="76200">
            <a:solidFill>
              <a:srgbClr val="A19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69DD92-DEC7-0890-1F63-D49237F86501}"/>
              </a:ext>
            </a:extLst>
          </p:cNvPr>
          <p:cNvSpPr txBox="1"/>
          <p:nvPr/>
        </p:nvSpPr>
        <p:spPr>
          <a:xfrm>
            <a:off x="2323799" y="2878258"/>
            <a:ext cx="4731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강원도 설악산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7801BA-18BD-6F1C-1BAC-04FB4C0E1DDC}"/>
              </a:ext>
            </a:extLst>
          </p:cNvPr>
          <p:cNvSpPr txBox="1"/>
          <p:nvPr/>
        </p:nvSpPr>
        <p:spPr>
          <a:xfrm>
            <a:off x="276306" y="852101"/>
            <a:ext cx="366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여기는 어디일까요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175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394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366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여기는 어디일까요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773F897-16D7-F4FF-2B1E-9095B5D2D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27000" y="1633070"/>
            <a:ext cx="5725019" cy="3075153"/>
          </a:xfrm>
          <a:custGeom>
            <a:avLst/>
            <a:gdLst>
              <a:gd name="connsiteX0" fmla="*/ 577935 w 5204563"/>
              <a:gd name="connsiteY0" fmla="*/ 0 h 3467540"/>
              <a:gd name="connsiteX1" fmla="*/ 4626628 w 5204563"/>
              <a:gd name="connsiteY1" fmla="*/ 0 h 3467540"/>
              <a:gd name="connsiteX2" fmla="*/ 5204563 w 5204563"/>
              <a:gd name="connsiteY2" fmla="*/ 577935 h 3467540"/>
              <a:gd name="connsiteX3" fmla="*/ 5204563 w 5204563"/>
              <a:gd name="connsiteY3" fmla="*/ 2889605 h 3467540"/>
              <a:gd name="connsiteX4" fmla="*/ 4626628 w 5204563"/>
              <a:gd name="connsiteY4" fmla="*/ 3467540 h 3467540"/>
              <a:gd name="connsiteX5" fmla="*/ 577935 w 5204563"/>
              <a:gd name="connsiteY5" fmla="*/ 3467540 h 3467540"/>
              <a:gd name="connsiteX6" fmla="*/ 0 w 5204563"/>
              <a:gd name="connsiteY6" fmla="*/ 2889605 h 3467540"/>
              <a:gd name="connsiteX7" fmla="*/ 0 w 5204563"/>
              <a:gd name="connsiteY7" fmla="*/ 577935 h 3467540"/>
              <a:gd name="connsiteX8" fmla="*/ 577935 w 5204563"/>
              <a:gd name="connsiteY8" fmla="*/ 0 h 346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4563" h="3467540">
                <a:moveTo>
                  <a:pt x="577935" y="0"/>
                </a:moveTo>
                <a:lnTo>
                  <a:pt x="4626628" y="0"/>
                </a:lnTo>
                <a:cubicBezTo>
                  <a:pt x="4945813" y="0"/>
                  <a:pt x="5204563" y="258750"/>
                  <a:pt x="5204563" y="577935"/>
                </a:cubicBezTo>
                <a:lnTo>
                  <a:pt x="5204563" y="2889605"/>
                </a:lnTo>
                <a:cubicBezTo>
                  <a:pt x="5204563" y="3208790"/>
                  <a:pt x="4945813" y="3467540"/>
                  <a:pt x="4626628" y="3467540"/>
                </a:cubicBezTo>
                <a:lnTo>
                  <a:pt x="577935" y="3467540"/>
                </a:lnTo>
                <a:cubicBezTo>
                  <a:pt x="258750" y="3467540"/>
                  <a:pt x="0" y="3208790"/>
                  <a:pt x="0" y="2889605"/>
                </a:cubicBezTo>
                <a:lnTo>
                  <a:pt x="0" y="577935"/>
                </a:lnTo>
                <a:cubicBezTo>
                  <a:pt x="0" y="258750"/>
                  <a:pt x="258750" y="0"/>
                  <a:pt x="577935" y="0"/>
                </a:cubicBezTo>
                <a:close/>
              </a:path>
            </a:pathLst>
          </a:custGeom>
          <a:noFill/>
          <a:ln w="76200">
            <a:solidFill>
              <a:srgbClr val="A19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22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394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6306" y="852101"/>
            <a:ext cx="366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여기는 어디일까요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773F897-16D7-F4FF-2B1E-9095B5D2D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27000" y="1633070"/>
            <a:ext cx="5725019" cy="3075153"/>
          </a:xfrm>
          <a:custGeom>
            <a:avLst/>
            <a:gdLst>
              <a:gd name="connsiteX0" fmla="*/ 577935 w 5204563"/>
              <a:gd name="connsiteY0" fmla="*/ 0 h 3467540"/>
              <a:gd name="connsiteX1" fmla="*/ 4626628 w 5204563"/>
              <a:gd name="connsiteY1" fmla="*/ 0 h 3467540"/>
              <a:gd name="connsiteX2" fmla="*/ 5204563 w 5204563"/>
              <a:gd name="connsiteY2" fmla="*/ 577935 h 3467540"/>
              <a:gd name="connsiteX3" fmla="*/ 5204563 w 5204563"/>
              <a:gd name="connsiteY3" fmla="*/ 2889605 h 3467540"/>
              <a:gd name="connsiteX4" fmla="*/ 4626628 w 5204563"/>
              <a:gd name="connsiteY4" fmla="*/ 3467540 h 3467540"/>
              <a:gd name="connsiteX5" fmla="*/ 577935 w 5204563"/>
              <a:gd name="connsiteY5" fmla="*/ 3467540 h 3467540"/>
              <a:gd name="connsiteX6" fmla="*/ 0 w 5204563"/>
              <a:gd name="connsiteY6" fmla="*/ 2889605 h 3467540"/>
              <a:gd name="connsiteX7" fmla="*/ 0 w 5204563"/>
              <a:gd name="connsiteY7" fmla="*/ 577935 h 3467540"/>
              <a:gd name="connsiteX8" fmla="*/ 577935 w 5204563"/>
              <a:gd name="connsiteY8" fmla="*/ 0 h 346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4563" h="3467540">
                <a:moveTo>
                  <a:pt x="577935" y="0"/>
                </a:moveTo>
                <a:lnTo>
                  <a:pt x="4626628" y="0"/>
                </a:lnTo>
                <a:cubicBezTo>
                  <a:pt x="4945813" y="0"/>
                  <a:pt x="5204563" y="258750"/>
                  <a:pt x="5204563" y="577935"/>
                </a:cubicBezTo>
                <a:lnTo>
                  <a:pt x="5204563" y="2889605"/>
                </a:lnTo>
                <a:cubicBezTo>
                  <a:pt x="5204563" y="3208790"/>
                  <a:pt x="4945813" y="3467540"/>
                  <a:pt x="4626628" y="3467540"/>
                </a:cubicBezTo>
                <a:lnTo>
                  <a:pt x="577935" y="3467540"/>
                </a:lnTo>
                <a:cubicBezTo>
                  <a:pt x="258750" y="3467540"/>
                  <a:pt x="0" y="3208790"/>
                  <a:pt x="0" y="2889605"/>
                </a:cubicBezTo>
                <a:lnTo>
                  <a:pt x="0" y="577935"/>
                </a:lnTo>
                <a:cubicBezTo>
                  <a:pt x="0" y="258750"/>
                  <a:pt x="258750" y="0"/>
                  <a:pt x="577935" y="0"/>
                </a:cubicBezTo>
                <a:close/>
              </a:path>
            </a:pathLst>
          </a:custGeom>
          <a:noFill/>
          <a:ln w="76200">
            <a:solidFill>
              <a:srgbClr val="A19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16127D-CF99-1C05-8987-485D2A2B757D}"/>
              </a:ext>
            </a:extLst>
          </p:cNvPr>
          <p:cNvSpPr txBox="1"/>
          <p:nvPr/>
        </p:nvSpPr>
        <p:spPr>
          <a:xfrm>
            <a:off x="1827000" y="2878258"/>
            <a:ext cx="572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서울 한강</a:t>
            </a:r>
          </a:p>
        </p:txBody>
      </p:sp>
    </p:spTree>
    <p:extLst>
      <p:ext uri="{BB962C8B-B14F-4D97-AF65-F5344CB8AC3E}">
        <p14:creationId xmlns:p14="http://schemas.microsoft.com/office/powerpoint/2010/main" val="3694656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611278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28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학습문제 확인하기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C8D6F0C-7D05-A910-0EC9-52FA47FDB55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7919" y="2056697"/>
            <a:ext cx="4619477" cy="3360342"/>
          </a:xfrm>
          <a:prstGeom prst="rect">
            <a:avLst/>
          </a:prstGeom>
        </p:spPr>
      </p:pic>
      <p:sp>
        <p:nvSpPr>
          <p:cNvPr id="8" name="Rectangle 304">
            <a:extLst>
              <a:ext uri="{FF2B5EF4-FFF2-40B4-BE49-F238E27FC236}">
                <a16:creationId xmlns:a16="http://schemas.microsoft.com/office/drawing/2014/main" id="{6B407A7C-2856-131F-686A-16FD9833B3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29" y="1586425"/>
            <a:ext cx="82889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국토와 우리 생활 단원에서 공부한 내용을 게임을 통해 정리해 봅시다</a:t>
            </a:r>
            <a:r>
              <a:rPr kumimoji="0" lang="en-US" altLang="ko-K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703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250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222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공부할 순서</a:t>
            </a:r>
          </a:p>
        </p:txBody>
      </p:sp>
      <p:sp>
        <p:nvSpPr>
          <p:cNvPr id="8" name="Rectangle 304">
            <a:extLst>
              <a:ext uri="{FF2B5EF4-FFF2-40B4-BE49-F238E27FC236}">
                <a16:creationId xmlns:a16="http://schemas.microsoft.com/office/drawing/2014/main" id="{ED198782-8477-36FF-CCA0-897CC061C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29" y="1586425"/>
            <a:ext cx="8288929" cy="1423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defPPr>
              <a:defRPr lang="ko-K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게임을 활용해 도시와 관련된 문제 해결하기</a:t>
            </a:r>
            <a:endParaRPr kumimoji="0"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r>
              <a:rPr kumimoji="0" lang="ko-KR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Bold" panose="00000800000000000000" pitchFamily="2" charset="-127"/>
              </a:rPr>
              <a:t>게임을 통해 알게 된 내용 친구들과 공유하기</a:t>
            </a:r>
          </a:p>
          <a:p>
            <a:pPr marL="342900" indent="-342900" latinLnBrk="0">
              <a:lnSpc>
                <a:spcPct val="150000"/>
              </a:lnSpc>
              <a:buClr>
                <a:srgbClr val="A19FFF"/>
              </a:buClr>
              <a:buFont typeface="Wingdings" panose="05000000000000000000" pitchFamily="2" charset="2"/>
              <a:buChar char="u"/>
            </a:pPr>
            <a:endParaRPr kumimoji="0" lang="ko-KR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22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92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백만장자되기 게임 알기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6" b="2956"/>
          <a:stretch/>
        </p:blipFill>
        <p:spPr>
          <a:xfrm>
            <a:off x="3394916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AE3EA7-D9E1-99A1-1EF4-3A6428E6E5BE}"/>
              </a:ext>
            </a:extLst>
          </p:cNvPr>
          <p:cNvSpPr txBox="1"/>
          <p:nvPr/>
        </p:nvSpPr>
        <p:spPr>
          <a:xfrm>
            <a:off x="122547" y="2246376"/>
            <a:ext cx="323445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600"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pPr algn="ctr" latinLnBrk="0"/>
            <a:r>
              <a:rPr lang="en-US" altLang="ko-KR" sz="2000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‘</a:t>
            </a:r>
            <a:r>
              <a:rPr lang="ko-KR" altLang="en-US" sz="2000" dirty="0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수호의 </a:t>
            </a:r>
            <a:r>
              <a:rPr lang="ko-KR" altLang="en-US" sz="2000" dirty="0" err="1">
                <a:solidFill>
                  <a:srgbClr val="7030A0"/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백만장자되기’</a:t>
            </a:r>
            <a:r>
              <a:rPr lang="ko-KR" altLang="en-US" sz="1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는</a:t>
            </a:r>
            <a:endParaRPr lang="ko-KR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  <a:p>
            <a:pPr algn="ctr" latinLnBrk="0"/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우리나라와 세계 여러 나라의 도시에 대한 정보를 이용해 도시에 대한 퀴즈를 풀어</a:t>
            </a:r>
          </a:p>
          <a:p>
            <a:pPr algn="ctr" latinLnBrk="0"/>
            <a:r>
              <a:rPr lang="ko-KR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나가는 게임이에요</a:t>
            </a:r>
            <a:r>
              <a:rPr lang="en-US" altLang="ko-KR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Bold" panose="020D0804000000000000" pitchFamily="50" charset="-127"/>
                <a:ea typeface="나눔고딕 Bold" panose="020D0804000000000000" pitchFamily="50" charset="-127"/>
                <a:cs typeface="KoPubWorld돋움체 Medium" panose="00000600000000000000" pitchFamily="2" charset="-127"/>
              </a:rPr>
              <a:t>. </a:t>
            </a:r>
            <a:endParaRPr lang="en-US" altLang="ko-KR" sz="2000" dirty="0">
              <a:solidFill>
                <a:schemeClr val="tx1">
                  <a:lumMod val="85000"/>
                  <a:lumOff val="15000"/>
                </a:schemeClr>
              </a:solidFill>
              <a:latin typeface="나눔고딕 Bold" panose="020D0804000000000000" pitchFamily="50" charset="-127"/>
              <a:ea typeface="나눔고딕 Bold" panose="020D0804000000000000" pitchFamily="50" charset="-127"/>
              <a:cs typeface="KoPubWorld돋움체 Medium" panose="00000600000000000000" pitchFamily="2" charset="-127"/>
            </a:endParaRPr>
          </a:p>
        </p:txBody>
      </p:sp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3357000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27767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9047C1A5-1D37-4853-8A29-A155806D99D2}"/>
              </a:ext>
            </a:extLst>
          </p:cNvPr>
          <p:cNvSpPr/>
          <p:nvPr/>
        </p:nvSpPr>
        <p:spPr>
          <a:xfrm flipV="1">
            <a:off x="0" y="1142798"/>
            <a:ext cx="5922000" cy="209752"/>
          </a:xfrm>
          <a:custGeom>
            <a:avLst/>
            <a:gdLst>
              <a:gd name="connsiteX0" fmla="*/ 0 w 3429000"/>
              <a:gd name="connsiteY0" fmla="*/ 209752 h 209752"/>
              <a:gd name="connsiteX1" fmla="*/ 3299625 w 3429000"/>
              <a:gd name="connsiteY1" fmla="*/ 209752 h 209752"/>
              <a:gd name="connsiteX2" fmla="*/ 3429000 w 3429000"/>
              <a:gd name="connsiteY2" fmla="*/ 0 h 209752"/>
              <a:gd name="connsiteX3" fmla="*/ 0 w 3429000"/>
              <a:gd name="connsiteY3" fmla="*/ 0 h 20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752">
                <a:moveTo>
                  <a:pt x="0" y="209752"/>
                </a:moveTo>
                <a:lnTo>
                  <a:pt x="3299625" y="209752"/>
                </a:lnTo>
                <a:lnTo>
                  <a:pt x="3429000" y="0"/>
                </a:lnTo>
                <a:lnTo>
                  <a:pt x="0" y="0"/>
                </a:lnTo>
                <a:close/>
              </a:path>
            </a:pathLst>
          </a:custGeom>
          <a:solidFill>
            <a:srgbClr val="A19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ko-KR" altLang="en-US" dirty="0">
              <a:ea typeface="나눔고딕" panose="020D0604000000000000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3B70-D43B-2FB0-1DD6-5287F9330B59}"/>
              </a:ext>
            </a:extLst>
          </p:cNvPr>
          <p:cNvSpPr txBox="1"/>
          <p:nvPr/>
        </p:nvSpPr>
        <p:spPr>
          <a:xfrm>
            <a:off x="276306" y="852101"/>
            <a:ext cx="5555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수호의 백만장자되기 게임 알기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B12502A-7755-9A4C-7948-BECA8B54902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6" b="2956"/>
          <a:stretch/>
        </p:blipFill>
        <p:spPr>
          <a:xfrm>
            <a:off x="1854532" y="1643247"/>
            <a:ext cx="5434935" cy="2843821"/>
          </a:xfrm>
          <a:custGeom>
            <a:avLst/>
            <a:gdLst>
              <a:gd name="connsiteX0" fmla="*/ 150246 w 5434935"/>
              <a:gd name="connsiteY0" fmla="*/ 0 h 2843821"/>
              <a:gd name="connsiteX1" fmla="*/ 5279523 w 5434935"/>
              <a:gd name="connsiteY1" fmla="*/ 0 h 2843821"/>
              <a:gd name="connsiteX2" fmla="*/ 5318733 w 5434935"/>
              <a:gd name="connsiteY2" fmla="*/ 21282 h 2843821"/>
              <a:gd name="connsiteX3" fmla="*/ 5434935 w 5434935"/>
              <a:gd name="connsiteY3" fmla="*/ 239832 h 2843821"/>
              <a:gd name="connsiteX4" fmla="*/ 5434935 w 5434935"/>
              <a:gd name="connsiteY4" fmla="*/ 2600104 h 2843821"/>
              <a:gd name="connsiteX5" fmla="*/ 5273963 w 5434935"/>
              <a:gd name="connsiteY5" fmla="*/ 2842954 h 2843821"/>
              <a:gd name="connsiteX6" fmla="*/ 5271170 w 5434935"/>
              <a:gd name="connsiteY6" fmla="*/ 2843821 h 2843821"/>
              <a:gd name="connsiteX7" fmla="*/ 158599 w 5434935"/>
              <a:gd name="connsiteY7" fmla="*/ 2843821 h 2843821"/>
              <a:gd name="connsiteX8" fmla="*/ 155806 w 5434935"/>
              <a:gd name="connsiteY8" fmla="*/ 2842954 h 2843821"/>
              <a:gd name="connsiteX9" fmla="*/ 15546 w 5434935"/>
              <a:gd name="connsiteY9" fmla="*/ 2702694 h 2843821"/>
              <a:gd name="connsiteX10" fmla="*/ 0 w 5434935"/>
              <a:gd name="connsiteY10" fmla="*/ 2625692 h 2843821"/>
              <a:gd name="connsiteX11" fmla="*/ 0 w 5434935"/>
              <a:gd name="connsiteY11" fmla="*/ 214244 h 2843821"/>
              <a:gd name="connsiteX12" fmla="*/ 15546 w 5434935"/>
              <a:gd name="connsiteY12" fmla="*/ 137242 h 2843821"/>
              <a:gd name="connsiteX13" fmla="*/ 111036 w 5434935"/>
              <a:gd name="connsiteY13" fmla="*/ 21282 h 284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34935" h="2843821">
                <a:moveTo>
                  <a:pt x="150246" y="0"/>
                </a:moveTo>
                <a:lnTo>
                  <a:pt x="5279523" y="0"/>
                </a:lnTo>
                <a:lnTo>
                  <a:pt x="5318733" y="21282"/>
                </a:lnTo>
                <a:cubicBezTo>
                  <a:pt x="5388841" y="68646"/>
                  <a:pt x="5434935" y="148856"/>
                  <a:pt x="5434935" y="239832"/>
                </a:cubicBezTo>
                <a:lnTo>
                  <a:pt x="5434935" y="2600104"/>
                </a:lnTo>
                <a:cubicBezTo>
                  <a:pt x="5434935" y="2709275"/>
                  <a:pt x="5368559" y="2802943"/>
                  <a:pt x="5273963" y="2842954"/>
                </a:cubicBezTo>
                <a:lnTo>
                  <a:pt x="5271170" y="2843821"/>
                </a:lnTo>
                <a:lnTo>
                  <a:pt x="158599" y="2843821"/>
                </a:lnTo>
                <a:lnTo>
                  <a:pt x="155806" y="2842954"/>
                </a:lnTo>
                <a:cubicBezTo>
                  <a:pt x="92742" y="2816280"/>
                  <a:pt x="42220" y="2765759"/>
                  <a:pt x="15546" y="2702694"/>
                </a:cubicBezTo>
                <a:lnTo>
                  <a:pt x="0" y="2625692"/>
                </a:lnTo>
                <a:lnTo>
                  <a:pt x="0" y="214244"/>
                </a:lnTo>
                <a:lnTo>
                  <a:pt x="15546" y="137242"/>
                </a:lnTo>
                <a:cubicBezTo>
                  <a:pt x="35552" y="89944"/>
                  <a:pt x="68972" y="49701"/>
                  <a:pt x="111036" y="21282"/>
                </a:cubicBezTo>
                <a:close/>
              </a:path>
            </a:pathLst>
          </a:custGeom>
        </p:spPr>
      </p:pic>
      <p:sp>
        <p:nvSpPr>
          <p:cNvPr id="8" name="모서리가 둥근 직사각형 9">
            <a:extLst>
              <a:ext uri="{FF2B5EF4-FFF2-40B4-BE49-F238E27FC236}">
                <a16:creationId xmlns:a16="http://schemas.microsoft.com/office/drawing/2014/main" id="{1F086099-300E-CB93-FCA7-8FAEB9B0C227}"/>
              </a:ext>
            </a:extLst>
          </p:cNvPr>
          <p:cNvSpPr/>
          <p:nvPr/>
        </p:nvSpPr>
        <p:spPr>
          <a:xfrm>
            <a:off x="1816616" y="1626750"/>
            <a:ext cx="5440101" cy="2863666"/>
          </a:xfrm>
          <a:prstGeom prst="roundRect">
            <a:avLst>
              <a:gd name="adj" fmla="val 9128"/>
            </a:avLst>
          </a:prstGeom>
          <a:noFill/>
          <a:ln w="38100">
            <a:solidFill>
              <a:srgbClr val="A19FFF"/>
            </a:solidFill>
          </a:ln>
          <a:effectLst>
            <a:outerShdw dist="38100" dir="2400000" algn="ctr" rotWithShape="0">
              <a:srgbClr val="A19FFF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25DB61-0792-5FBB-64FD-F58600B3ED92}"/>
              </a:ext>
            </a:extLst>
          </p:cNvPr>
          <p:cNvSpPr txBox="1"/>
          <p:nvPr/>
        </p:nvSpPr>
        <p:spPr>
          <a:xfrm>
            <a:off x="1827001" y="2878258"/>
            <a:ext cx="540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게임을 시작해 볼까요</a:t>
            </a:r>
            <a:r>
              <a:rPr lang="en-US" altLang="ko-KR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나눔고딕 ExtraBold" pitchFamily="50" charset="-127"/>
                <a:ea typeface="나눔고딕 ExtraBold" pitchFamily="50" charset="-127"/>
                <a:cs typeface="Verdana" pitchFamily="34" charset="0"/>
              </a:rPr>
              <a:t>? </a:t>
            </a:r>
            <a:endParaRPr lang="ko-KR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나눔고딕 ExtraBold" pitchFamily="50" charset="-127"/>
              <a:ea typeface="나눔고딕 ExtraBold" pitchFamily="50" charset="-127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673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49000">
              <a:srgbClr val="11569A"/>
            </a:gs>
            <a:gs pos="50000">
              <a:srgbClr val="31C163"/>
            </a:gs>
          </a:gsLst>
          <a:lin ang="135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5577</TotalTime>
  <Words>203</Words>
  <Application>Microsoft Office PowerPoint</Application>
  <PresentationFormat>화면 슬라이드 쇼(16:9)</PresentationFormat>
  <Paragraphs>45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5" baseType="lpstr">
      <vt:lpstr>Arial</vt:lpstr>
      <vt:lpstr>나눔고딕 ExtraBold</vt:lpstr>
      <vt:lpstr>나눔바른고딕</vt:lpstr>
      <vt:lpstr>나눔고딕 Bold</vt:lpstr>
      <vt:lpstr>Calibri</vt:lpstr>
      <vt:lpstr>Wingdings</vt:lpstr>
      <vt:lpstr>나눔고딕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뮤토김은희</dc:creator>
  <cp:lastModifiedBy>김 민영</cp:lastModifiedBy>
  <cp:revision>542</cp:revision>
  <dcterms:created xsi:type="dcterms:W3CDTF">2016-05-18T11:08:35Z</dcterms:created>
  <dcterms:modified xsi:type="dcterms:W3CDTF">2023-05-17T06:48:14Z</dcterms:modified>
</cp:coreProperties>
</file>